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82E1FFD-C537-4088-9706-5836B5FB9D12}">
  <a:tblStyle styleId="{B82E1FFD-C537-4088-9706-5836B5FB9D1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BAA6471-FF2D-4E23-9EA0-A15A0534F8D8}"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2.xml"/><Relationship Id="rId10" Type="http://schemas.openxmlformats.org/officeDocument/2006/relationships/slide" Target="slides/slide1.xml"/><Relationship Id="rId32" Type="http://schemas.openxmlformats.org/officeDocument/2006/relationships/font" Target="fonts/PlusJakartaSansMedium-boldItalic.fntdata"/><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5.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5dd89a40c7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5dd89a40c7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5dd89a40c7_0_2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35dd89a40c7_0_2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5e1d8adab1_0_1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5e1d8adab1_0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35e1d8adab1_0_3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35e1d8adab1_0_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5e1d8adab1_0_4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5e1d8adab1_0_4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5.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youtube.com/watch?v=vDV0Ldp31xA" TargetMode="External"/><Relationship Id="rId6"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90" name="Google Shape;190;p4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1" name="Google Shape;191;p4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92" name="Google Shape;192;p4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3" name="Google Shape;193;p49"/>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94" name="Google Shape;194;p49"/>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95" name="Google Shape;195;p49"/>
          <p:cNvGraphicFramePr/>
          <p:nvPr/>
        </p:nvGraphicFramePr>
        <p:xfrm>
          <a:off x="315750" y="2583825"/>
          <a:ext cx="3000000" cy="3000000"/>
        </p:xfrm>
        <a:graphic>
          <a:graphicData uri="http://schemas.openxmlformats.org/drawingml/2006/table">
            <a:tbl>
              <a:tblPr>
                <a:noFill/>
                <a:tableStyleId>{B82E1FFD-C537-4088-9706-5836B5FB9D12}</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96" name="Google Shape;196;p49"/>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97" name="Google Shape;197;p49"/>
          <p:cNvSpPr txBox="1"/>
          <p:nvPr/>
        </p:nvSpPr>
        <p:spPr>
          <a:xfrm>
            <a:off x="435675" y="5452663"/>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p:txBody>
      </p:sp>
      <p:pic>
        <p:nvPicPr>
          <p:cNvPr id="198" name="Google Shape;198;p49"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2" name="Shape 202"/>
        <p:cNvGrpSpPr/>
        <p:nvPr/>
      </p:nvGrpSpPr>
      <p:grpSpPr>
        <a:xfrm>
          <a:off x="0" y="0"/>
          <a:ext cx="0" cy="0"/>
          <a:chOff x="0" y="0"/>
          <a:chExt cx="0" cy="0"/>
        </a:xfrm>
      </p:grpSpPr>
      <p:sp>
        <p:nvSpPr>
          <p:cNvPr id="203" name="Google Shape;203;p5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Women on the Trail</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Sarah Winnemucca Hopkins</a:t>
            </a:r>
            <a:endParaRPr sz="1900">
              <a:solidFill>
                <a:schemeClr val="dk1"/>
              </a:solidFill>
              <a:latin typeface="Plus Jakarta Sans"/>
              <a:ea typeface="Plus Jakarta Sans"/>
              <a:cs typeface="Plus Jakarta Sans"/>
              <a:sym typeface="Plus Jakarta Sans"/>
            </a:endParaRPr>
          </a:p>
        </p:txBody>
      </p:sp>
      <p:sp>
        <p:nvSpPr>
          <p:cNvPr id="204" name="Google Shape;204;p5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5" name="Google Shape;205;p5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06" name="Google Shape;206;p5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7" name="Google Shape;207;p50"/>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08" name="Google Shape;208;p50"/>
          <p:cNvGraphicFramePr/>
          <p:nvPr/>
        </p:nvGraphicFramePr>
        <p:xfrm>
          <a:off x="390126" y="879426"/>
          <a:ext cx="3000000" cy="3000000"/>
        </p:xfrm>
        <a:graphic>
          <a:graphicData uri="http://schemas.openxmlformats.org/drawingml/2006/table">
            <a:tbl>
              <a:tblPr>
                <a:noFill/>
                <a:tableStyleId>{5BAA6471-FF2D-4E23-9EA0-A15A0534F8D8}</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Sarah Winnemucca Hopkins, </a:t>
                      </a:r>
                      <a:r>
                        <a:rPr i="1" lang="en" sz="1200">
                          <a:solidFill>
                            <a:schemeClr val="dk1"/>
                          </a:solidFill>
                          <a:latin typeface="Halant"/>
                          <a:ea typeface="Halant"/>
                          <a:cs typeface="Halant"/>
                          <a:sym typeface="Halant"/>
                        </a:rPr>
                        <a:t>Life Among the Piutes: Their Wrongs and Claims</a:t>
                      </a:r>
                      <a:r>
                        <a:rPr lang="en" sz="1200">
                          <a:solidFill>
                            <a:schemeClr val="dk1"/>
                          </a:solidFill>
                          <a:latin typeface="Halant"/>
                          <a:ea typeface="Halant"/>
                          <a:cs typeface="Halant"/>
                          <a:sym typeface="Halant"/>
                        </a:rPr>
                        <a:t>, 1883.</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Sarah Winnemucca Hopkins was a 19th-century Northern Paiute author, educator, and activist who advocated for the rights of her people and became the first Native American woman to publish a memoir.</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was born somewhere near 1844, but am not sure of the precise time. I was a very small child when the first white people came into our country. They came like a lion, yes, like a roaring lion, and have continued so ever since, and I have never </a:t>
                      </a:r>
                      <a:r>
                        <a:rPr lang="en" sz="1200">
                          <a:solidFill>
                            <a:schemeClr val="dk1"/>
                          </a:solidFill>
                          <a:latin typeface="Inter"/>
                          <a:ea typeface="Inter"/>
                          <a:cs typeface="Inter"/>
                          <a:sym typeface="Inter"/>
                        </a:rPr>
                        <a:t>forgotten</a:t>
                      </a:r>
                      <a:r>
                        <a:rPr lang="en" sz="1200">
                          <a:solidFill>
                            <a:schemeClr val="dk1"/>
                          </a:solidFill>
                          <a:latin typeface="Inter"/>
                          <a:ea typeface="Inter"/>
                          <a:cs typeface="Inter"/>
                          <a:sym typeface="Inter"/>
                        </a:rPr>
                        <a:t> their first coming. My people were scattered at that time over nearly all the territory known as Nevada. My grandfather was chief of the entire Piute nation… when a party travelling eastward from California was seen coming… he asked what they looked like? When told they had hair on their faces, and were white, he jumped up and clasped his hands together, and cried aloud,—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“My white brothers,—my long-looked for white brothers have come at last!”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 there was a great excitement among my people on account of fearful news coming from different tribes, that they people whom they called their white brothers were killing everybody that came in their way, and all the Indian tribes had gone into the mountains to save their lives. So my father told all his people to go into the mountains and hunt and lay up food for the coming winter. Then we all went into the mountains. There was a fearful story they told us children. Our mothers told us that the whites were killing everybody and eating them. So we were all afraid of them…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Oh, what a fright we all got one morning to hear some white people were coming. Every one ran as best they could. My poor mother was left with my little sister and me. Oh, I can never forget it. My poor mother was carrying my little sister on her back, and trying to make me run; but I was so frightened I could not move my feet, and while my poor mother was trying to get me along my aunt overtook us, and she said to my mother: “Let us bury our girls, or we shall all be killed and eaten up.” So they went to work and buried us, and told us if we heard any noise not to cry out, for if we did they would surely kill us and eat us. So our mothers buried me and my cousin, planted sage brushes over our faces to keep the sun from burning them, and there we were left all day.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Oh, can anyone imagine my feelings being buried alive, thinking every minute that I was to be unburied and eaten up by the people that my grandfather loved so much? With my heart throbbing, and not daring to breathe, we lay there all day. It seemed that the night would never come…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last we heard some whispering. We did not dare to whisper to each other, so we lay still. I could hear their footsteps coming nearer and nearer. I thought my heart was coming right out of my mouth. Then I heard my mother say, “‘Tis right here!” Oh, can anyone in this world ever image what were my feelings when I was dug up by my poor mother and father?...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Well, while we were in the mountains hiding, the people that my grandfather called our white brothers came along to where our winter supplies were. They set everything we had on fire. It was all we had for the winter, and it was all burnt during that night.</a:t>
                      </a:r>
                      <a:endParaRPr sz="13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2" name="Shape 212"/>
        <p:cNvGrpSpPr/>
        <p:nvPr/>
      </p:nvGrpSpPr>
      <p:grpSpPr>
        <a:xfrm>
          <a:off x="0" y="0"/>
          <a:ext cx="0" cy="0"/>
          <a:chOff x="0" y="0"/>
          <a:chExt cx="0" cy="0"/>
        </a:xfrm>
      </p:grpSpPr>
      <p:sp>
        <p:nvSpPr>
          <p:cNvPr id="213" name="Google Shape;213;p5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Five</a:t>
            </a:r>
            <a:endParaRPr sz="1900">
              <a:solidFill>
                <a:schemeClr val="dk1"/>
              </a:solidFill>
              <a:latin typeface="Halant"/>
              <a:ea typeface="Halant"/>
              <a:cs typeface="Halant"/>
              <a:sym typeface="Halant"/>
            </a:endParaRPr>
          </a:p>
        </p:txBody>
      </p:sp>
      <p:pic>
        <p:nvPicPr>
          <p:cNvPr id="214" name="Google Shape;214;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5" name="Google Shape;215;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6" name="Google Shape;216;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7" name="Google Shape;217;p51"/>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218" name="Google Shape;218;p51"/>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9" name="Google Shape;219;p51"/>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b="1" lang="en" sz="1300">
                <a:solidFill>
                  <a:schemeClr val="dk1"/>
                </a:solidFill>
                <a:latin typeface="Inter"/>
                <a:ea typeface="Inter"/>
                <a:cs typeface="Inter"/>
                <a:sym typeface="Inter"/>
              </a:rPr>
              <a:t>Sarah Winnemucca Hopkins, </a:t>
            </a:r>
            <a:r>
              <a:rPr b="1" i="1" lang="en" sz="1300">
                <a:solidFill>
                  <a:schemeClr val="dk1"/>
                </a:solidFill>
                <a:latin typeface="Inter"/>
                <a:ea typeface="Inter"/>
                <a:cs typeface="Inter"/>
                <a:sym typeface="Inter"/>
              </a:rPr>
              <a:t>Life Among the Piutes (1883)</a:t>
            </a:r>
            <a:endParaRPr b="1" i="1" sz="1600">
              <a:solidFill>
                <a:schemeClr val="dk1"/>
              </a:solidFill>
              <a:latin typeface="Inter"/>
              <a:ea typeface="Inter"/>
              <a:cs typeface="Inter"/>
              <a:sym typeface="Inter"/>
            </a:endParaRPr>
          </a:p>
        </p:txBody>
      </p:sp>
      <p:sp>
        <p:nvSpPr>
          <p:cNvPr id="220" name="Google Shape;220;p51"/>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in the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221" name="Google Shape;221;p51"/>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in the West?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222" name="Google Shape;222;p51"/>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in the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223" name="Google Shape;223;p51"/>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4" name="Google Shape;224;p51"/>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225" name="Google Shape;225;p51"/>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26" name="Google Shape;226;p51"/>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7" name="Google Shape;227;p51"/>
          <p:cNvSpPr txBox="1"/>
          <p:nvPr/>
        </p:nvSpPr>
        <p:spPr>
          <a:xfrm>
            <a:off x="584600" y="5907925"/>
            <a:ext cx="6726000" cy="3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this firsthand account compare to what you expected life in the West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Sarah Winnemucca’s story teach about the resilience of American Indian women in the West?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1" name="Shape 231"/>
        <p:cNvGrpSpPr/>
        <p:nvPr/>
      </p:nvGrpSpPr>
      <p:grpSpPr>
        <a:xfrm>
          <a:off x="0" y="0"/>
          <a:ext cx="0" cy="0"/>
          <a:chOff x="0" y="0"/>
          <a:chExt cx="0" cy="0"/>
        </a:xfrm>
      </p:grpSpPr>
      <p:pic>
        <p:nvPicPr>
          <p:cNvPr id="232" name="Google Shape;232;p5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3" name="Google Shape;233;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5" name="Google Shape;235;p52"/>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236" name="Google Shape;236;p52"/>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a:t>
            </a:r>
            <a:endParaRPr sz="1900">
              <a:solidFill>
                <a:schemeClr val="dk1"/>
              </a:solidFill>
              <a:latin typeface="Plus Jakarta Sans"/>
              <a:ea typeface="Plus Jakarta Sans"/>
              <a:cs typeface="Plus Jakarta Sans"/>
              <a:sym typeface="Plus Jakarta Sans"/>
            </a:endParaRPr>
          </a:p>
        </p:txBody>
      </p:sp>
      <p:pic>
        <p:nvPicPr>
          <p:cNvPr id="237" name="Google Shape;237;p52"/>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38" name="Google Shape;238;p52"/>
          <p:cNvGraphicFramePr/>
          <p:nvPr/>
        </p:nvGraphicFramePr>
        <p:xfrm>
          <a:off x="952650" y="1532475"/>
          <a:ext cx="3000000" cy="3000000"/>
        </p:xfrm>
        <a:graphic>
          <a:graphicData uri="http://schemas.openxmlformats.org/drawingml/2006/table">
            <a:tbl>
              <a:tblPr>
                <a:noFill/>
                <a:tableStyleId>{B82E1FFD-C537-4088-9706-5836B5FB9D12}</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2" name="Shape 242"/>
        <p:cNvGrpSpPr/>
        <p:nvPr/>
      </p:nvGrpSpPr>
      <p:grpSpPr>
        <a:xfrm>
          <a:off x="0" y="0"/>
          <a:ext cx="0" cy="0"/>
          <a:chOff x="0" y="0"/>
          <a:chExt cx="0" cy="0"/>
        </a:xfrm>
      </p:grpSpPr>
      <p:sp>
        <p:nvSpPr>
          <p:cNvPr id="243" name="Google Shape;243;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4" name="Google Shape;244;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6" name="Google Shape;246;p53"/>
          <p:cNvSpPr txBox="1"/>
          <p:nvPr/>
        </p:nvSpPr>
        <p:spPr>
          <a:xfrm>
            <a:off x="731000" y="1807350"/>
            <a:ext cx="6310500" cy="12507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lang="en" sz="1700">
                <a:solidFill>
                  <a:schemeClr val="dk1"/>
                </a:solidFill>
                <a:latin typeface="Inter"/>
                <a:ea typeface="Inter"/>
                <a:cs typeface="Inter"/>
                <a:sym typeface="Inter"/>
              </a:rPr>
              <a:t>What types of challenges did women face in the West as American migration increased?</a:t>
            </a:r>
            <a:endParaRPr b="1" sz="1700">
              <a:solidFill>
                <a:schemeClr val="dk1"/>
              </a:solidFill>
              <a:latin typeface="Inter"/>
              <a:ea typeface="Inter"/>
              <a:cs typeface="Inter"/>
              <a:sym typeface="Inter"/>
            </a:endParaRPr>
          </a:p>
        </p:txBody>
      </p:sp>
      <p:sp>
        <p:nvSpPr>
          <p:cNvPr id="247" name="Google Shape;247;p53"/>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8: Sectional Tensions (1820-1860)</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3</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248" name="Google Shape;248;p5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9" name="Google Shape;249;p53"/>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50" name="Google Shape;250;p53"/>
          <p:cNvSpPr txBox="1"/>
          <p:nvPr/>
        </p:nvSpPr>
        <p:spPr>
          <a:xfrm>
            <a:off x="455250" y="3173763"/>
            <a:ext cx="6861900" cy="218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latin typeface="Halant"/>
                <a:ea typeface="Halant"/>
                <a:cs typeface="Halant"/>
                <a:sym typeface="Halant"/>
              </a:rPr>
              <a:t>Directions: </a:t>
            </a:r>
            <a:r>
              <a:rPr lang="en" sz="1000">
                <a:latin typeface="Halant"/>
                <a:ea typeface="Halant"/>
                <a:cs typeface="Halant"/>
                <a:sym typeface="Halant"/>
              </a:rPr>
              <a:t>Write a letter to someone living in the East about the experience in the West.</a:t>
            </a:r>
            <a:endParaRPr sz="10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b="1" lang="en" sz="1000">
                <a:solidFill>
                  <a:srgbClr val="000000"/>
                </a:solidFill>
                <a:latin typeface="Halant"/>
                <a:ea typeface="Halant"/>
                <a:cs typeface="Halant"/>
                <a:sym typeface="Halant"/>
              </a:rPr>
              <a:t>Your letter should include:</a:t>
            </a:r>
            <a:endParaRPr b="1"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One reason for moving west</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One complaint, concern, or worry about your journey</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A regret of something or someone you left behind</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An idea about what you wish you might have done differently about your journey (Ex: </a:t>
            </a:r>
            <a:r>
              <a:rPr lang="en" sz="1000">
                <a:latin typeface="Halant"/>
                <a:ea typeface="Halant"/>
                <a:cs typeface="Halant"/>
                <a:sym typeface="Halant"/>
              </a:rPr>
              <a:t>y</a:t>
            </a:r>
            <a:r>
              <a:rPr lang="en" sz="1000">
                <a:solidFill>
                  <a:srgbClr val="000000"/>
                </a:solidFill>
                <a:latin typeface="Halant"/>
                <a:ea typeface="Halant"/>
                <a:cs typeface="Halant"/>
                <a:sym typeface="Halant"/>
              </a:rPr>
              <a:t>our packing, your travel route</a:t>
            </a:r>
            <a:r>
              <a:rPr lang="en" sz="1000">
                <a:latin typeface="Halant"/>
                <a:ea typeface="Halant"/>
                <a:cs typeface="Halant"/>
                <a:sym typeface="Halant"/>
              </a:rPr>
              <a:t>, etc.)</a:t>
            </a:r>
            <a:endParaRPr sz="1000">
              <a:solidFill>
                <a:srgbClr val="000000"/>
              </a:solidFill>
              <a:latin typeface="Halant"/>
              <a:ea typeface="Halant"/>
              <a:cs typeface="Halant"/>
              <a:sym typeface="Halant"/>
            </a:endParaRPr>
          </a:p>
          <a:p>
            <a:pPr indent="0" lvl="0" marL="457200" rtl="0" algn="l">
              <a:spcBef>
                <a:spcPts val="0"/>
              </a:spcBef>
              <a:spcAft>
                <a:spcPts val="0"/>
              </a:spcAft>
              <a:buNone/>
            </a:pPr>
            <a:r>
              <a:t/>
            </a:r>
            <a:endParaRPr sz="1000">
              <a:solidFill>
                <a:srgbClr val="000000"/>
              </a:solidFill>
              <a:latin typeface="Halant"/>
              <a:ea typeface="Halant"/>
              <a:cs typeface="Halant"/>
              <a:sym typeface="Halant"/>
            </a:endParaRPr>
          </a:p>
          <a:p>
            <a:pPr indent="0" lvl="0" marL="0" rtl="0" algn="l">
              <a:spcBef>
                <a:spcPts val="0"/>
              </a:spcBef>
              <a:spcAft>
                <a:spcPts val="0"/>
              </a:spcAft>
              <a:buNone/>
            </a:pPr>
            <a:r>
              <a:rPr b="1" lang="en" sz="1000">
                <a:solidFill>
                  <a:srgbClr val="000000"/>
                </a:solidFill>
                <a:latin typeface="Halant"/>
                <a:ea typeface="Halant"/>
                <a:cs typeface="Halant"/>
                <a:sym typeface="Halant"/>
              </a:rPr>
              <a:t>Format and Requirements:</a:t>
            </a:r>
            <a:endParaRPr b="1"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Char char="●"/>
            </a:pPr>
            <a:r>
              <a:rPr lang="en" sz="1000">
                <a:solidFill>
                  <a:srgbClr val="000000"/>
                </a:solidFill>
                <a:latin typeface="Halant"/>
                <a:ea typeface="Halant"/>
                <a:cs typeface="Halant"/>
                <a:sym typeface="Halant"/>
              </a:rPr>
              <a:t>Write at least two paragraphs (or about 8–10 sentences).</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Char char="●"/>
            </a:pPr>
            <a:r>
              <a:rPr lang="en" sz="1000">
                <a:solidFill>
                  <a:srgbClr val="000000"/>
                </a:solidFill>
                <a:latin typeface="Halant"/>
                <a:ea typeface="Halant"/>
                <a:cs typeface="Halant"/>
                <a:sym typeface="Halant"/>
              </a:rPr>
              <a:t>Use historical vocabulary such as "Oregon Trail,” “cholera,” “wagon trains,” etc. </a:t>
            </a:r>
            <a:endParaRPr sz="1000">
              <a:solidFill>
                <a:srgbClr val="000000"/>
              </a:solidFill>
              <a:latin typeface="Halant"/>
              <a:ea typeface="Halant"/>
              <a:cs typeface="Halant"/>
              <a:sym typeface="Halant"/>
            </a:endParaRPr>
          </a:p>
          <a:p>
            <a:pPr indent="-292100" lvl="0" marL="457200" rtl="0" algn="l">
              <a:spcBef>
                <a:spcPts val="0"/>
              </a:spcBef>
              <a:spcAft>
                <a:spcPts val="1200"/>
              </a:spcAft>
              <a:buClr>
                <a:srgbClr val="000000"/>
              </a:buClr>
              <a:buSzPts val="1000"/>
              <a:buFont typeface="Inter"/>
              <a:buChar char="●"/>
            </a:pPr>
            <a:r>
              <a:rPr lang="en" sz="1000">
                <a:solidFill>
                  <a:srgbClr val="000000"/>
                </a:solidFill>
                <a:latin typeface="Halant"/>
                <a:ea typeface="Halant"/>
                <a:cs typeface="Halant"/>
                <a:sym typeface="Halant"/>
              </a:rPr>
              <a:t>Sign your letter with a fictional persona (as a trail leader, a mother, a Pony Express rider, a religious pilgrim, etc.”).</a:t>
            </a:r>
            <a:endParaRPr sz="1000">
              <a:solidFill>
                <a:srgbClr val="000000"/>
              </a:solidFill>
              <a:latin typeface="Halant"/>
              <a:ea typeface="Halant"/>
              <a:cs typeface="Halant"/>
              <a:sym typeface="Halant"/>
            </a:endParaRPr>
          </a:p>
        </p:txBody>
      </p:sp>
      <p:sp>
        <p:nvSpPr>
          <p:cNvPr id="251" name="Google Shape;251;p53"/>
          <p:cNvSpPr txBox="1"/>
          <p:nvPr/>
        </p:nvSpPr>
        <p:spPr>
          <a:xfrm>
            <a:off x="316200" y="5361075"/>
            <a:ext cx="7112400" cy="39606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1200"/>
              </a:spcBef>
              <a:spcAft>
                <a:spcPts val="1200"/>
              </a:spcAft>
              <a:buNone/>
            </a:pPr>
            <a:r>
              <a:t/>
            </a:r>
            <a:endParaRPr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